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0" Type="http://schemas.openxmlformats.org/officeDocument/2006/relationships/slide" Target="slides/slide6.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Seth and Selina if you want to add stuff feel free to put them here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Seth and Selina if you had issues making stuff can you please put them here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Seth and Selina if you have anything to put in, please put it here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5" name="Shape 85"/>
        <p:cNvGrpSpPr/>
        <p:nvPr/>
      </p:nvGrpSpPr>
      <p:grpSpPr>
        <a:xfrm>
          <a:off x="0" y="0"/>
          <a:ext cx="0" cy="0"/>
          <a:chOff x="0" y="0"/>
          <a:chExt cx="0" cy="0"/>
        </a:xfrm>
      </p:grpSpPr>
      <p:sp>
        <p:nvSpPr>
          <p:cNvPr id="86" name="Shape 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7" name="Shape 8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0" y="0"/>
            <a:ext cx="9144000" cy="5143500"/>
          </a:xfrm>
          <a:prstGeom prst="rect">
            <a:avLst/>
          </a:prstGeom>
          <a:noFill/>
          <a:ln>
            <a:noFill/>
          </a:ln>
        </p:spPr>
      </p:pic>
      <p:sp>
        <p:nvSpPr>
          <p:cNvPr id="55" name="Shape 55"/>
          <p:cNvSpPr txBox="1"/>
          <p:nvPr>
            <p:ph type="ctrTitle"/>
          </p:nvPr>
        </p:nvSpPr>
        <p:spPr>
          <a:xfrm>
            <a:off x="616725" y="515975"/>
            <a:ext cx="7931100" cy="1019400"/>
          </a:xfrm>
          <a:prstGeom prst="rect">
            <a:avLst/>
          </a:prstGeom>
        </p:spPr>
        <p:txBody>
          <a:bodyPr anchorCtr="0" anchor="b" bIns="91425" lIns="91425" rIns="91425" tIns="91425">
            <a:noAutofit/>
          </a:bodyPr>
          <a:lstStyle/>
          <a:p>
            <a:pPr lvl="0">
              <a:spcBef>
                <a:spcPts val="0"/>
              </a:spcBef>
              <a:buNone/>
            </a:pPr>
            <a:r>
              <a:rPr b="1" lang="en" sz="4800">
                <a:solidFill>
                  <a:srgbClr val="FFFFFF"/>
                </a:solidFill>
              </a:rPr>
              <a:t>Solar System - Simulation</a:t>
            </a:r>
          </a:p>
        </p:txBody>
      </p:sp>
      <p:sp>
        <p:nvSpPr>
          <p:cNvPr id="56" name="Shape 56"/>
          <p:cNvSpPr txBox="1"/>
          <p:nvPr>
            <p:ph idx="1" type="subTitle"/>
          </p:nvPr>
        </p:nvSpPr>
        <p:spPr>
          <a:xfrm>
            <a:off x="616725" y="2529325"/>
            <a:ext cx="7931100" cy="2124300"/>
          </a:xfrm>
          <a:prstGeom prst="rect">
            <a:avLst/>
          </a:prstGeom>
        </p:spPr>
        <p:txBody>
          <a:bodyPr anchorCtr="0" anchor="t" bIns="91425" lIns="91425" rIns="91425" tIns="91425">
            <a:noAutofit/>
          </a:bodyPr>
          <a:lstStyle/>
          <a:p>
            <a:pPr lvl="0" algn="l">
              <a:spcBef>
                <a:spcPts val="0"/>
              </a:spcBef>
              <a:buClr>
                <a:schemeClr val="dk1"/>
              </a:buClr>
              <a:buSzPct val="39285"/>
              <a:buFont typeface="Arial"/>
              <a:buNone/>
            </a:pPr>
            <a:r>
              <a:rPr lang="en">
                <a:solidFill>
                  <a:srgbClr val="FFFFFF"/>
                </a:solidFill>
              </a:rPr>
              <a:t>Seth Kaminski - 300788677</a:t>
            </a:r>
          </a:p>
          <a:p>
            <a:pPr lvl="0" algn="l">
              <a:spcBef>
                <a:spcPts val="0"/>
              </a:spcBef>
              <a:buClr>
                <a:schemeClr val="dk1"/>
              </a:buClr>
              <a:buSzPct val="39285"/>
              <a:buFont typeface="Arial"/>
              <a:buNone/>
            </a:pPr>
            <a:r>
              <a:rPr lang="en">
                <a:solidFill>
                  <a:srgbClr val="FFFFFF"/>
                </a:solidFill>
              </a:rPr>
              <a:t>Selina Daley - 300792374</a:t>
            </a:r>
          </a:p>
          <a:p>
            <a:pPr lvl="0" algn="l">
              <a:spcBef>
                <a:spcPts val="0"/>
              </a:spcBef>
              <a:buClr>
                <a:schemeClr val="dk1"/>
              </a:buClr>
              <a:buSzPct val="39285"/>
              <a:buFont typeface="Arial"/>
              <a:buNone/>
            </a:pPr>
            <a:r>
              <a:rPr lang="en">
                <a:solidFill>
                  <a:srgbClr val="FFFFFF"/>
                </a:solidFill>
              </a:rPr>
              <a:t>Khandker Hussain - 300773610</a:t>
            </a:r>
          </a:p>
          <a:p>
            <a:pPr lvl="0" algn="l">
              <a:spcBef>
                <a:spcPts val="0"/>
              </a:spcBef>
              <a:buNone/>
            </a:pPr>
            <a:r>
              <a:rPr lang="en">
                <a:solidFill>
                  <a:srgbClr val="FFFFFF"/>
                </a:solidFill>
              </a:rPr>
              <a:t>Slade Sieger - 300814981</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 name="Shape 60"/>
        <p:cNvGrpSpPr/>
        <p:nvPr/>
      </p:nvGrpSpPr>
      <p:grpSpPr>
        <a:xfrm>
          <a:off x="0" y="0"/>
          <a:ext cx="0" cy="0"/>
          <a:chOff x="0" y="0"/>
          <a:chExt cx="0" cy="0"/>
        </a:xfrm>
      </p:grpSpPr>
      <p:pic>
        <p:nvPicPr>
          <p:cNvPr id="61" name="Shape 61"/>
          <p:cNvPicPr preferRelativeResize="0"/>
          <p:nvPr/>
        </p:nvPicPr>
        <p:blipFill>
          <a:blip r:embed="rId3">
            <a:alphaModFix/>
          </a:blip>
          <a:stretch>
            <a:fillRect/>
          </a:stretch>
        </p:blipFill>
        <p:spPr>
          <a:xfrm>
            <a:off x="0" y="0"/>
            <a:ext cx="9144000" cy="5143500"/>
          </a:xfrm>
          <a:prstGeom prst="rect">
            <a:avLst/>
          </a:prstGeom>
          <a:noFill/>
          <a:ln>
            <a:noFill/>
          </a:ln>
        </p:spPr>
      </p:pic>
      <p:sp>
        <p:nvSpPr>
          <p:cNvPr id="62" name="Shape 62"/>
          <p:cNvSpPr txBox="1"/>
          <p:nvPr>
            <p:ph type="title"/>
          </p:nvPr>
        </p:nvSpPr>
        <p:spPr>
          <a:xfrm>
            <a:off x="311700" y="445025"/>
            <a:ext cx="8520600" cy="572700"/>
          </a:xfrm>
          <a:prstGeom prst="rect">
            <a:avLst/>
          </a:prstGeom>
        </p:spPr>
        <p:txBody>
          <a:bodyPr anchorCtr="0" anchor="t" bIns="91425" lIns="91425" rIns="91425" tIns="91425">
            <a:noAutofit/>
          </a:bodyPr>
          <a:lstStyle/>
          <a:p>
            <a:pPr lvl="0" algn="ctr">
              <a:spcBef>
                <a:spcPts val="0"/>
              </a:spcBef>
              <a:buNone/>
            </a:pPr>
            <a:r>
              <a:rPr b="1" lang="en">
                <a:solidFill>
                  <a:srgbClr val="FFFFFF"/>
                </a:solidFill>
              </a:rPr>
              <a:t>Implementation of Components</a:t>
            </a:r>
          </a:p>
        </p:txBody>
      </p:sp>
      <p:sp>
        <p:nvSpPr>
          <p:cNvPr id="63" name="Shape 63"/>
          <p:cNvSpPr txBox="1"/>
          <p:nvPr>
            <p:ph idx="1" type="body"/>
          </p:nvPr>
        </p:nvSpPr>
        <p:spPr>
          <a:xfrm>
            <a:off x="311700" y="1533475"/>
            <a:ext cx="8520600" cy="3596400"/>
          </a:xfrm>
          <a:prstGeom prst="rect">
            <a:avLst/>
          </a:prstGeom>
        </p:spPr>
        <p:txBody>
          <a:bodyPr anchorCtr="0" anchor="t" bIns="91425" lIns="91425" rIns="91425" tIns="91425">
            <a:noAutofit/>
          </a:bodyPr>
          <a:lstStyle/>
          <a:p>
            <a:pPr indent="-355600" lvl="0" marL="457200" rtl="0">
              <a:spcBef>
                <a:spcPts val="0"/>
              </a:spcBef>
              <a:buClr>
                <a:srgbClr val="FFFFFF"/>
              </a:buClr>
              <a:buSzPct val="100000"/>
            </a:pPr>
            <a:r>
              <a:rPr b="1" lang="en" sz="2000">
                <a:solidFill>
                  <a:srgbClr val="FFFFFF"/>
                </a:solidFill>
              </a:rPr>
              <a:t>Physical Components</a:t>
            </a:r>
          </a:p>
          <a:p>
            <a:pPr indent="-342900" lvl="1" marL="914400" rtl="0">
              <a:spcBef>
                <a:spcPts val="0"/>
              </a:spcBef>
              <a:buClr>
                <a:srgbClr val="FFFFFF"/>
              </a:buClr>
              <a:buSzPct val="100000"/>
            </a:pPr>
            <a:r>
              <a:rPr lang="en" sz="1800">
                <a:solidFill>
                  <a:srgbClr val="FFFFFF"/>
                </a:solidFill>
              </a:rPr>
              <a:t>We have sphere objects that represents the planets and the sun</a:t>
            </a:r>
          </a:p>
          <a:p>
            <a:pPr indent="-342900" lvl="2" marL="1371600" rtl="0">
              <a:spcBef>
                <a:spcPts val="0"/>
              </a:spcBef>
              <a:buClr>
                <a:srgbClr val="FFFFFF"/>
              </a:buClr>
              <a:buSzPct val="100000"/>
            </a:pPr>
            <a:r>
              <a:rPr lang="en" sz="1800">
                <a:solidFill>
                  <a:srgbClr val="FFFFFF"/>
                </a:solidFill>
              </a:rPr>
              <a:t>We use spheres because planets are shaped as spheres</a:t>
            </a:r>
          </a:p>
          <a:p>
            <a:pPr indent="-342900" lvl="1" marL="914400" rtl="0">
              <a:spcBef>
                <a:spcPts val="0"/>
              </a:spcBef>
              <a:buClr>
                <a:srgbClr val="FFFFFF"/>
              </a:buClr>
              <a:buSzPct val="100000"/>
            </a:pPr>
            <a:r>
              <a:rPr lang="en" sz="1800">
                <a:solidFill>
                  <a:srgbClr val="FFFFFF"/>
                </a:solidFill>
              </a:rPr>
              <a:t>Skybox is set to represent space</a:t>
            </a:r>
          </a:p>
          <a:p>
            <a:pPr indent="-342900" lvl="2" marL="1371600" rtl="0">
              <a:spcBef>
                <a:spcPts val="0"/>
              </a:spcBef>
              <a:buClr>
                <a:srgbClr val="FFFFFF"/>
              </a:buClr>
              <a:buSzPct val="100000"/>
            </a:pPr>
            <a:r>
              <a:rPr lang="en" sz="1800">
                <a:solidFill>
                  <a:srgbClr val="FFFFFF"/>
                </a:solidFill>
              </a:rPr>
              <a:t>Empty space to look and feel like the vacuum of space</a:t>
            </a:r>
          </a:p>
          <a:p>
            <a:pPr indent="-342900" lvl="1" marL="914400" rtl="0">
              <a:spcBef>
                <a:spcPts val="0"/>
              </a:spcBef>
              <a:buClr>
                <a:srgbClr val="FFFFFF"/>
              </a:buClr>
              <a:buSzPct val="100000"/>
            </a:pPr>
            <a:r>
              <a:rPr lang="en" sz="1800">
                <a:solidFill>
                  <a:srgbClr val="FFFFFF"/>
                </a:solidFill>
              </a:rPr>
              <a:t>Asteroids “colliding” with planets</a:t>
            </a:r>
          </a:p>
          <a:p>
            <a:pPr indent="-342900" lvl="2" marL="1371600" rtl="0">
              <a:spcBef>
                <a:spcPts val="0"/>
              </a:spcBef>
              <a:buClr>
                <a:srgbClr val="FFFFFF"/>
              </a:buClr>
              <a:buSzPct val="100000"/>
            </a:pPr>
            <a:r>
              <a:rPr lang="en" sz="1800">
                <a:solidFill>
                  <a:srgbClr val="FFFFFF"/>
                </a:solidFill>
              </a:rPr>
              <a:t>To show and represent how the planets’ gravitational pull works with incoming objects (asteroids)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
                                        </p:tgtEl>
                                        <p:attrNameLst>
                                          <p:attrName>style.visibility</p:attrName>
                                        </p:attrNameLst>
                                      </p:cBhvr>
                                      <p:to>
                                        <p:strVal val="visible"/>
                                      </p:to>
                                    </p:set>
                                    <p:animEffect filter="fade" transition="in">
                                      <p:cBhvr>
                                        <p:cTn dur="1000"/>
                                        <p:tgtEl>
                                          <p:spTgt spid="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7" name="Shape 67"/>
        <p:cNvGrpSpPr/>
        <p:nvPr/>
      </p:nvGrpSpPr>
      <p:grpSpPr>
        <a:xfrm>
          <a:off x="0" y="0"/>
          <a:ext cx="0" cy="0"/>
          <a:chOff x="0" y="0"/>
          <a:chExt cx="0" cy="0"/>
        </a:xfrm>
      </p:grpSpPr>
      <p:pic>
        <p:nvPicPr>
          <p:cNvPr id="68" name="Shape 68"/>
          <p:cNvPicPr preferRelativeResize="0"/>
          <p:nvPr/>
        </p:nvPicPr>
        <p:blipFill>
          <a:blip r:embed="rId3">
            <a:alphaModFix/>
          </a:blip>
          <a:stretch>
            <a:fillRect/>
          </a:stretch>
        </p:blipFill>
        <p:spPr>
          <a:xfrm>
            <a:off x="0" y="0"/>
            <a:ext cx="9144000" cy="5143500"/>
          </a:xfrm>
          <a:prstGeom prst="rect">
            <a:avLst/>
          </a:prstGeom>
          <a:noFill/>
          <a:ln>
            <a:noFill/>
          </a:ln>
        </p:spPr>
      </p:pic>
      <p:sp>
        <p:nvSpPr>
          <p:cNvPr id="69" name="Shape 69"/>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ctr">
              <a:spcBef>
                <a:spcPts val="0"/>
              </a:spcBef>
              <a:buClr>
                <a:schemeClr val="dk1"/>
              </a:buClr>
              <a:buSzPct val="39285"/>
              <a:buFont typeface="Arial"/>
              <a:buNone/>
            </a:pPr>
            <a:r>
              <a:rPr b="1" lang="en">
                <a:solidFill>
                  <a:srgbClr val="FFFFFF"/>
                </a:solidFill>
              </a:rPr>
              <a:t>Implementation of Components (Cont)</a:t>
            </a:r>
          </a:p>
          <a:p>
            <a:pPr lvl="0">
              <a:spcBef>
                <a:spcPts val="0"/>
              </a:spcBef>
              <a:buNone/>
            </a:pPr>
            <a:r>
              <a:t/>
            </a:r>
            <a:endParaRPr>
              <a:solidFill>
                <a:srgbClr val="FFFFFF"/>
              </a:solidFill>
            </a:endParaRPr>
          </a:p>
        </p:txBody>
      </p:sp>
      <p:sp>
        <p:nvSpPr>
          <p:cNvPr id="70" name="Shape 70"/>
          <p:cNvSpPr txBox="1"/>
          <p:nvPr>
            <p:ph idx="1" type="body"/>
          </p:nvPr>
        </p:nvSpPr>
        <p:spPr>
          <a:xfrm>
            <a:off x="311700" y="1152475"/>
            <a:ext cx="8520600" cy="3657900"/>
          </a:xfrm>
          <a:prstGeom prst="rect">
            <a:avLst/>
          </a:prstGeom>
        </p:spPr>
        <p:txBody>
          <a:bodyPr anchorCtr="0" anchor="t" bIns="91425" lIns="91425" rIns="91425" tIns="91425">
            <a:noAutofit/>
          </a:bodyPr>
          <a:lstStyle/>
          <a:p>
            <a:pPr indent="-355600" lvl="0" marL="457200" rtl="0">
              <a:spcBef>
                <a:spcPts val="0"/>
              </a:spcBef>
              <a:buClr>
                <a:srgbClr val="FFFFFF"/>
              </a:buClr>
              <a:buSzPct val="100000"/>
            </a:pPr>
            <a:r>
              <a:rPr b="1" lang="en" sz="2000">
                <a:solidFill>
                  <a:srgbClr val="FFFFFF"/>
                </a:solidFill>
              </a:rPr>
              <a:t>Functional Components</a:t>
            </a:r>
          </a:p>
          <a:p>
            <a:pPr indent="-342900" lvl="1" marL="914400" rtl="0">
              <a:spcBef>
                <a:spcPts val="0"/>
              </a:spcBef>
              <a:buClr>
                <a:srgbClr val="FFFFFF"/>
              </a:buClr>
              <a:buSzPct val="100000"/>
            </a:pPr>
            <a:r>
              <a:rPr lang="en" sz="1800">
                <a:solidFill>
                  <a:srgbClr val="FFFFFF"/>
                </a:solidFill>
              </a:rPr>
              <a:t>UI that has a slider that allows the user to manipulate the time of the simulation via Unity’s timescale</a:t>
            </a:r>
          </a:p>
          <a:p>
            <a:pPr indent="-342900" lvl="2" marL="1371600" rtl="0">
              <a:spcBef>
                <a:spcPts val="0"/>
              </a:spcBef>
              <a:buClr>
                <a:srgbClr val="FFFFFF"/>
              </a:buClr>
              <a:buSzPct val="100000"/>
            </a:pPr>
            <a:r>
              <a:rPr lang="en" sz="1800">
                <a:solidFill>
                  <a:srgbClr val="FFFFFF"/>
                </a:solidFill>
              </a:rPr>
              <a:t>We’re using timescale to allow us to see how the planets of the solar system revolve the sun in moments rather than having to wait years for them to finish a cycle</a:t>
            </a:r>
          </a:p>
          <a:p>
            <a:pPr indent="-342900" lvl="1" marL="914400" rtl="0">
              <a:spcBef>
                <a:spcPts val="0"/>
              </a:spcBef>
              <a:buClr>
                <a:srgbClr val="FFFFFF"/>
              </a:buClr>
              <a:buSzPct val="100000"/>
            </a:pPr>
            <a:r>
              <a:rPr lang="en" sz="1800">
                <a:solidFill>
                  <a:srgbClr val="FFFFFF"/>
                </a:solidFill>
              </a:rPr>
              <a:t>Gravity is simulated on each of the planets by showing their cycle around the sun as well as spawning asteroids that reacts to the gravitational pull of the planets</a:t>
            </a:r>
          </a:p>
          <a:p>
            <a:pPr indent="-342900" lvl="2" marL="1371600" rtl="0">
              <a:spcBef>
                <a:spcPts val="0"/>
              </a:spcBef>
              <a:buClr>
                <a:srgbClr val="FFFFFF"/>
              </a:buClr>
              <a:buSzPct val="100000"/>
            </a:pPr>
            <a:r>
              <a:rPr lang="en" sz="1800">
                <a:solidFill>
                  <a:srgbClr val="FFFFFF"/>
                </a:solidFill>
              </a:rPr>
              <a:t>To see how the gravity of the planets and asteroids work</a:t>
            </a:r>
          </a:p>
          <a:p>
            <a:pPr lvl="0">
              <a:spcBef>
                <a:spcPts val="0"/>
              </a:spcBef>
              <a:buNone/>
            </a:pPr>
            <a:r>
              <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 name="Shape 74"/>
        <p:cNvGrpSpPr/>
        <p:nvPr/>
      </p:nvGrpSpPr>
      <p:grpSpPr>
        <a:xfrm>
          <a:off x="0" y="0"/>
          <a:ext cx="0" cy="0"/>
          <a:chOff x="0" y="0"/>
          <a:chExt cx="0" cy="0"/>
        </a:xfrm>
      </p:grpSpPr>
      <p:pic>
        <p:nvPicPr>
          <p:cNvPr id="75" name="Shape 75"/>
          <p:cNvPicPr preferRelativeResize="0"/>
          <p:nvPr/>
        </p:nvPicPr>
        <p:blipFill>
          <a:blip r:embed="rId3">
            <a:alphaModFix/>
          </a:blip>
          <a:stretch>
            <a:fillRect/>
          </a:stretch>
        </p:blipFill>
        <p:spPr>
          <a:xfrm>
            <a:off x="0" y="0"/>
            <a:ext cx="9144000" cy="5143500"/>
          </a:xfrm>
          <a:prstGeom prst="rect">
            <a:avLst/>
          </a:prstGeom>
          <a:noFill/>
          <a:ln>
            <a:noFill/>
          </a:ln>
        </p:spPr>
      </p:pic>
      <p:sp>
        <p:nvSpPr>
          <p:cNvPr id="76" name="Shape 76"/>
          <p:cNvSpPr txBox="1"/>
          <p:nvPr>
            <p:ph type="title"/>
          </p:nvPr>
        </p:nvSpPr>
        <p:spPr>
          <a:xfrm>
            <a:off x="311700" y="445025"/>
            <a:ext cx="8520600" cy="572700"/>
          </a:xfrm>
          <a:prstGeom prst="rect">
            <a:avLst/>
          </a:prstGeom>
        </p:spPr>
        <p:txBody>
          <a:bodyPr anchorCtr="0" anchor="t" bIns="91425" lIns="91425" rIns="91425" tIns="91425">
            <a:noAutofit/>
          </a:bodyPr>
          <a:lstStyle/>
          <a:p>
            <a:pPr lvl="0" algn="ctr">
              <a:spcBef>
                <a:spcPts val="0"/>
              </a:spcBef>
              <a:buNone/>
            </a:pPr>
            <a:r>
              <a:rPr b="1" lang="en">
                <a:solidFill>
                  <a:srgbClr val="FFFFFF"/>
                </a:solidFill>
              </a:rPr>
              <a:t>Challenges We Faced</a:t>
            </a:r>
          </a:p>
        </p:txBody>
      </p:sp>
      <p:sp>
        <p:nvSpPr>
          <p:cNvPr id="77" name="Shape 77"/>
          <p:cNvSpPr txBox="1"/>
          <p:nvPr>
            <p:ph idx="1" type="body"/>
          </p:nvPr>
        </p:nvSpPr>
        <p:spPr>
          <a:xfrm>
            <a:off x="311700" y="1990675"/>
            <a:ext cx="8520600" cy="2950500"/>
          </a:xfrm>
          <a:prstGeom prst="rect">
            <a:avLst/>
          </a:prstGeom>
        </p:spPr>
        <p:txBody>
          <a:bodyPr anchorCtr="0" anchor="t" bIns="91425" lIns="91425" rIns="91425" tIns="91425">
            <a:noAutofit/>
          </a:bodyPr>
          <a:lstStyle/>
          <a:p>
            <a:pPr indent="-342900" lvl="0" marL="457200" marR="0" rtl="0" algn="l">
              <a:lnSpc>
                <a:spcPct val="115000"/>
              </a:lnSpc>
              <a:spcBef>
                <a:spcPts val="0"/>
              </a:spcBef>
              <a:spcAft>
                <a:spcPts val="1600"/>
              </a:spcAft>
              <a:buClr>
                <a:srgbClr val="FFFFFF"/>
              </a:buClr>
              <a:buSzPct val="100000"/>
              <a:buFont typeface="Arial"/>
            </a:pPr>
            <a:r>
              <a:rPr lang="en">
                <a:solidFill>
                  <a:srgbClr val="FFFFFF"/>
                </a:solidFill>
              </a:rPr>
              <a:t>When developing the UI to allow user input for timescale we had to google and find YouTube tutorials on how to use timescale to speed up process and how to implement it into a slider to give user accessibility</a:t>
            </a:r>
          </a:p>
          <a:p>
            <a:pPr indent="-228600" lvl="0" marL="457200" marR="0" rtl="0" algn="l">
              <a:lnSpc>
                <a:spcPct val="115000"/>
              </a:lnSpc>
              <a:spcBef>
                <a:spcPts val="0"/>
              </a:spcBef>
              <a:spcAft>
                <a:spcPts val="1600"/>
              </a:spcAft>
              <a:buClr>
                <a:srgbClr val="FFFFFF"/>
              </a:buClr>
            </a:pPr>
            <a:r>
              <a:rPr lang="en">
                <a:solidFill>
                  <a:srgbClr val="FFFFFF"/>
                </a:solidFill>
              </a:rPr>
              <a:t>Getting realistic gravity working in our simulation</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1" name="Shape 81"/>
        <p:cNvGrpSpPr/>
        <p:nvPr/>
      </p:nvGrpSpPr>
      <p:grpSpPr>
        <a:xfrm>
          <a:off x="0" y="0"/>
          <a:ext cx="0" cy="0"/>
          <a:chOff x="0" y="0"/>
          <a:chExt cx="0" cy="0"/>
        </a:xfrm>
      </p:grpSpPr>
      <p:pic>
        <p:nvPicPr>
          <p:cNvPr id="82" name="Shape 82"/>
          <p:cNvPicPr preferRelativeResize="0"/>
          <p:nvPr/>
        </p:nvPicPr>
        <p:blipFill>
          <a:blip r:embed="rId3">
            <a:alphaModFix/>
          </a:blip>
          <a:stretch>
            <a:fillRect/>
          </a:stretch>
        </p:blipFill>
        <p:spPr>
          <a:xfrm>
            <a:off x="0" y="0"/>
            <a:ext cx="9144000" cy="5143500"/>
          </a:xfrm>
          <a:prstGeom prst="rect">
            <a:avLst/>
          </a:prstGeom>
          <a:noFill/>
          <a:ln>
            <a:noFill/>
          </a:ln>
        </p:spPr>
      </p:pic>
      <p:sp>
        <p:nvSpPr>
          <p:cNvPr id="83" name="Shape 83"/>
          <p:cNvSpPr txBox="1"/>
          <p:nvPr>
            <p:ph type="title"/>
          </p:nvPr>
        </p:nvSpPr>
        <p:spPr>
          <a:xfrm>
            <a:off x="311700" y="445025"/>
            <a:ext cx="8520600" cy="572700"/>
          </a:xfrm>
          <a:prstGeom prst="rect">
            <a:avLst/>
          </a:prstGeom>
        </p:spPr>
        <p:txBody>
          <a:bodyPr anchorCtr="0" anchor="t" bIns="91425" lIns="91425" rIns="91425" tIns="91425">
            <a:noAutofit/>
          </a:bodyPr>
          <a:lstStyle/>
          <a:p>
            <a:pPr lvl="0" algn="ctr">
              <a:spcBef>
                <a:spcPts val="0"/>
              </a:spcBef>
              <a:buNone/>
            </a:pPr>
            <a:r>
              <a:rPr b="1" lang="en">
                <a:solidFill>
                  <a:srgbClr val="FFFFFF"/>
                </a:solidFill>
              </a:rPr>
              <a:t>Remaining</a:t>
            </a:r>
            <a:r>
              <a:rPr b="1" lang="en">
                <a:solidFill>
                  <a:srgbClr val="FFFFFF"/>
                </a:solidFill>
              </a:rPr>
              <a:t> Features</a:t>
            </a:r>
          </a:p>
        </p:txBody>
      </p:sp>
      <p:sp>
        <p:nvSpPr>
          <p:cNvPr id="84" name="Shape 84"/>
          <p:cNvSpPr txBox="1"/>
          <p:nvPr>
            <p:ph idx="1" type="body"/>
          </p:nvPr>
        </p:nvSpPr>
        <p:spPr>
          <a:xfrm>
            <a:off x="311700" y="1152475"/>
            <a:ext cx="8520600" cy="3990900"/>
          </a:xfrm>
          <a:prstGeom prst="rect">
            <a:avLst/>
          </a:prstGeom>
        </p:spPr>
        <p:txBody>
          <a:bodyPr anchorCtr="0" anchor="t" bIns="91425" lIns="91425" rIns="91425" tIns="91425">
            <a:noAutofit/>
          </a:bodyPr>
          <a:lstStyle/>
          <a:p>
            <a:pPr indent="-228600" lvl="0" marL="457200" rtl="0">
              <a:spcBef>
                <a:spcPts val="0"/>
              </a:spcBef>
              <a:buClr>
                <a:srgbClr val="FFFFFF"/>
              </a:buClr>
            </a:pPr>
            <a:r>
              <a:rPr lang="en">
                <a:solidFill>
                  <a:srgbClr val="FFFFFF"/>
                </a:solidFill>
              </a:rPr>
              <a:t>The sunlight to give an effect on the objects in the solar system (IE. the shading and light reflection of the planets and asteroids)</a:t>
            </a:r>
          </a:p>
          <a:p>
            <a:pPr indent="-228600" lvl="0" marL="457200" rtl="0">
              <a:spcBef>
                <a:spcPts val="0"/>
              </a:spcBef>
              <a:buClr>
                <a:srgbClr val="FFFFFF"/>
              </a:buClr>
            </a:pPr>
            <a:r>
              <a:rPr lang="en">
                <a:solidFill>
                  <a:srgbClr val="FFFFFF"/>
                </a:solidFill>
              </a:rPr>
              <a:t>Giving the user the ability to change camera views between the overview perspective (“bird eye view”) to looking the planets individually (camera follows a planet while it revolves around the sun).</a:t>
            </a:r>
          </a:p>
          <a:p>
            <a:pPr indent="-228600" lvl="0" marL="457200" rtl="0">
              <a:spcBef>
                <a:spcPts val="0"/>
              </a:spcBef>
              <a:buClr>
                <a:srgbClr val="FFFFFF"/>
              </a:buClr>
            </a:pPr>
            <a:r>
              <a:rPr lang="en">
                <a:solidFill>
                  <a:srgbClr val="FFFFFF"/>
                </a:solidFill>
              </a:rPr>
              <a:t>Applying proper proportions to the planets and the sun (to closely resemble the original solar system)</a:t>
            </a:r>
          </a:p>
          <a:p>
            <a:pPr indent="-228600" lvl="0" marL="457200">
              <a:spcBef>
                <a:spcPts val="0"/>
              </a:spcBef>
              <a:buClr>
                <a:srgbClr val="FFFFFF"/>
              </a:buClr>
            </a:pPr>
            <a:r>
              <a:rPr lang="en">
                <a:solidFill>
                  <a:srgbClr val="FFFFFF"/>
                </a:solidFill>
              </a:rPr>
              <a:t>Simulating the entire universe and then putting no gameplay on any of the planets resulting an uproar of gamers everywhere</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8" name="Shape 88"/>
        <p:cNvGrpSpPr/>
        <p:nvPr/>
      </p:nvGrpSpPr>
      <p:grpSpPr>
        <a:xfrm>
          <a:off x="0" y="0"/>
          <a:ext cx="0" cy="0"/>
          <a:chOff x="0" y="0"/>
          <a:chExt cx="0" cy="0"/>
        </a:xfrm>
      </p:grpSpPr>
      <p:pic>
        <p:nvPicPr>
          <p:cNvPr id="89" name="Shape 89"/>
          <p:cNvPicPr preferRelativeResize="0"/>
          <p:nvPr/>
        </p:nvPicPr>
        <p:blipFill>
          <a:blip r:embed="rId3">
            <a:alphaModFix/>
          </a:blip>
          <a:stretch>
            <a:fillRect/>
          </a:stretch>
        </p:blipFill>
        <p:spPr>
          <a:xfrm>
            <a:off x="0" y="0"/>
            <a:ext cx="9144000" cy="5143501"/>
          </a:xfrm>
          <a:prstGeom prst="rect">
            <a:avLst/>
          </a:prstGeom>
          <a:noFill/>
          <a:ln>
            <a:noFill/>
          </a:ln>
        </p:spPr>
      </p:pic>
      <p:sp>
        <p:nvSpPr>
          <p:cNvPr id="90" name="Shape 90"/>
          <p:cNvSpPr txBox="1"/>
          <p:nvPr>
            <p:ph type="title"/>
          </p:nvPr>
        </p:nvSpPr>
        <p:spPr>
          <a:xfrm>
            <a:off x="311700" y="1737000"/>
            <a:ext cx="8520600" cy="1669500"/>
          </a:xfrm>
          <a:prstGeom prst="rect">
            <a:avLst/>
          </a:prstGeom>
        </p:spPr>
        <p:txBody>
          <a:bodyPr anchorCtr="0" anchor="t" bIns="91425" lIns="91425" rIns="91425" tIns="91425">
            <a:noAutofit/>
          </a:bodyPr>
          <a:lstStyle/>
          <a:p>
            <a:pPr lvl="0" rtl="0" algn="ctr">
              <a:spcBef>
                <a:spcPts val="0"/>
              </a:spcBef>
              <a:buNone/>
            </a:pPr>
            <a:r>
              <a:rPr lang="en" sz="3400">
                <a:solidFill>
                  <a:srgbClr val="FFFFFF"/>
                </a:solidFill>
              </a:rPr>
              <a:t>Questions?</a:t>
            </a:r>
          </a:p>
          <a:p>
            <a:pPr lvl="0" rtl="0" algn="ctr">
              <a:spcBef>
                <a:spcPts val="0"/>
              </a:spcBef>
              <a:buNone/>
            </a:pPr>
            <a:r>
              <a:t/>
            </a:r>
            <a:endParaRPr sz="3400">
              <a:solidFill>
                <a:srgbClr val="FFFFFF"/>
              </a:solidFill>
            </a:endParaRPr>
          </a:p>
          <a:p>
            <a:pPr lvl="0" algn="ctr">
              <a:spcBef>
                <a:spcPts val="0"/>
              </a:spcBef>
              <a:buNone/>
            </a:pPr>
            <a:r>
              <a:rPr lang="en" sz="3400">
                <a:solidFill>
                  <a:srgbClr val="FFFFFF"/>
                </a:solidFill>
              </a:rPr>
              <a:t>We have answers….</a:t>
            </a:r>
            <a:r>
              <a:rPr lang="en" sz="3400">
                <a:solidFill>
                  <a:srgbClr val="FFFFFF"/>
                </a:solidFill>
              </a:rPr>
              <a:t>maybe</a:t>
            </a:r>
            <a:r>
              <a:rPr lang="en" sz="3400">
                <a:solidFill>
                  <a:srgbClr val="FFFFFF"/>
                </a:solidFill>
              </a:rPr>
              <a:t>?</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